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772400" cy="10058400"/>
  <p:notesSz cx="10058400" cy="7772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7F5F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772400" cy="1371600"/>
          </a:xfrm>
          <a:prstGeom prst="rect">
            <a:avLst/>
          </a:prstGeom>
          <a:solidFill>
            <a:srgbClr val="0D7C80"/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457200" y="292608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VEA A UN MÉDICO SIN</a:t>
            </a:r>
            <a:endParaRPr lang="en-US" sz="3400" dirty="0"/>
          </a:p>
        </p:txBody>
      </p:sp>
      <p:sp>
        <p:nvSpPr>
          <p:cNvPr id="5" name="Text 3"/>
          <p:cNvSpPr txBox="1"/>
          <p:nvPr/>
        </p:nvSpPr>
        <p:spPr>
          <a:xfrm>
            <a:off x="457200" y="749808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SALIR DE CASA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1783080"/>
            <a:ext cx="6858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6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$15.95</a:t>
            </a:r>
            <a:endParaRPr lang="en-US" sz="9600" dirty="0"/>
          </a:p>
        </p:txBody>
      </p:sp>
      <p:sp>
        <p:nvSpPr>
          <p:cNvPr id="7" name="Text 5"/>
          <p:cNvSpPr txBox="1"/>
          <p:nvPr/>
        </p:nvSpPr>
        <p:spPr>
          <a:xfrm>
            <a:off x="457200" y="2788920"/>
            <a:ext cx="6858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6C7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 mes — cubre hasta 8 personas en su hogar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1097280" y="3310128"/>
            <a:ext cx="5577840" cy="27432"/>
          </a:xfrm>
          <a:prstGeom prst="rect">
            <a:avLst/>
          </a:prstGeom>
          <a:solidFill>
            <a:srgbClr val="D6D2CA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685800" y="3611880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24/7</a:t>
            </a:r>
            <a:endParaRPr lang="en-US" sz="1900" dirty="0"/>
          </a:p>
        </p:txBody>
      </p:sp>
      <p:sp>
        <p:nvSpPr>
          <p:cNvPr id="10" name="Text 8"/>
          <p:cNvSpPr txBox="1"/>
          <p:nvPr/>
        </p:nvSpPr>
        <p:spPr>
          <a:xfrm>
            <a:off x="2148840" y="3630168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0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Médicos y consejeros licenciados, día o noche</a:t>
            </a:r>
            <a:endParaRPr lang="en-US" sz="1600" dirty="0"/>
          </a:p>
        </p:txBody>
      </p:sp>
      <p:sp>
        <p:nvSpPr>
          <p:cNvPr id="11" name="Text 9"/>
          <p:cNvSpPr txBox="1"/>
          <p:nvPr/>
        </p:nvSpPr>
        <p:spPr>
          <a:xfrm>
            <a:off x="685800" y="4123944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$0</a:t>
            </a:r>
            <a:endParaRPr lang="en-US" sz="1900" dirty="0"/>
          </a:p>
        </p:txBody>
      </p:sp>
      <p:sp>
        <p:nvSpPr>
          <p:cNvPr id="12" name="Text 10"/>
          <p:cNvSpPr txBox="1"/>
          <p:nvPr/>
        </p:nvSpPr>
        <p:spPr>
          <a:xfrm>
            <a:off x="2148840" y="4142232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0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 copago. Sin tarifa por visita. Nunca.</a:t>
            </a:r>
            <a:endParaRPr lang="en-US" sz="1600" dirty="0"/>
          </a:p>
        </p:txBody>
      </p:sp>
      <p:sp>
        <p:nvSpPr>
          <p:cNvPr id="13" name="Text 11"/>
          <p:cNvSpPr txBox="1"/>
          <p:nvPr/>
        </p:nvSpPr>
        <p:spPr>
          <a:xfrm>
            <a:off x="685800" y="4636008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~20 min</a:t>
            </a:r>
            <a:endParaRPr lang="en-US" sz="1900" dirty="0"/>
          </a:p>
        </p:txBody>
      </p:sp>
      <p:sp>
        <p:nvSpPr>
          <p:cNvPr id="14" name="Text 12"/>
          <p:cNvSpPr txBox="1"/>
          <p:nvPr/>
        </p:nvSpPr>
        <p:spPr>
          <a:xfrm>
            <a:off x="2148840" y="4654296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0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Espera típica para hablar con un proveedor</a:t>
            </a:r>
            <a:endParaRPr lang="en-US" sz="1600" dirty="0"/>
          </a:p>
        </p:txBody>
      </p:sp>
      <p:sp>
        <p:nvSpPr>
          <p:cNvPr id="15" name="Text 13"/>
          <p:cNvSpPr txBox="1"/>
          <p:nvPr/>
        </p:nvSpPr>
        <p:spPr>
          <a:xfrm>
            <a:off x="685800" y="5148072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Rx</a:t>
            </a:r>
            <a:endParaRPr lang="en-US" sz="1900" dirty="0"/>
          </a:p>
        </p:txBody>
      </p:sp>
      <p:sp>
        <p:nvSpPr>
          <p:cNvPr id="16" name="Text 14"/>
          <p:cNvSpPr txBox="1"/>
          <p:nvPr/>
        </p:nvSpPr>
        <p:spPr>
          <a:xfrm>
            <a:off x="2148840" y="5166360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0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Recetas enviadas a su farmacia</a:t>
            </a:r>
            <a:endParaRPr lang="en-US" sz="1600" dirty="0"/>
          </a:p>
        </p:txBody>
      </p:sp>
      <p:sp>
        <p:nvSpPr>
          <p:cNvPr id="17" name="Text 15"/>
          <p:cNvSpPr txBox="1"/>
          <p:nvPr/>
        </p:nvSpPr>
        <p:spPr>
          <a:xfrm>
            <a:off x="685800" y="5660136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3–103</a:t>
            </a:r>
            <a:endParaRPr lang="en-US" sz="1900" dirty="0"/>
          </a:p>
        </p:txBody>
      </p:sp>
      <p:sp>
        <p:nvSpPr>
          <p:cNvPr id="18" name="Text 16"/>
          <p:cNvSpPr txBox="1"/>
          <p:nvPr/>
        </p:nvSpPr>
        <p:spPr>
          <a:xfrm>
            <a:off x="2148840" y="5678424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0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Todas las edades califican. Sin examen médico.</a:t>
            </a:r>
            <a:endParaRPr lang="en-US" sz="1600" dirty="0"/>
          </a:p>
        </p:txBody>
      </p:sp>
      <p:sp>
        <p:nvSpPr>
          <p:cNvPr id="19" name="Text 17"/>
          <p:cNvSpPr txBox="1"/>
          <p:nvPr/>
        </p:nvSpPr>
        <p:spPr>
          <a:xfrm>
            <a:off x="685800" y="6172200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</a:t>
            </a:r>
            <a:endParaRPr lang="en-US" sz="1900" dirty="0"/>
          </a:p>
        </p:txBody>
      </p:sp>
      <p:sp>
        <p:nvSpPr>
          <p:cNvPr id="20" name="Text 18"/>
          <p:cNvSpPr txBox="1"/>
          <p:nvPr/>
        </p:nvSpPr>
        <p:spPr>
          <a:xfrm>
            <a:off x="2148840" y="6190488"/>
            <a:ext cx="4983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A20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Disponible en los 50 estados y Puerto Rico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85800" y="6848856"/>
            <a:ext cx="6400800" cy="1371600"/>
          </a:xfrm>
          <a:prstGeom prst="rect">
            <a:avLst/>
          </a:prstGeom>
          <a:solidFill>
            <a:srgbClr val="FFFFFF"/>
          </a:solidFill>
          <a:ln w="38100">
            <a:solidFill>
              <a:srgbClr val="0D7C80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777240" y="7013448"/>
            <a:ext cx="6217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6C7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REGÍSTRESE EN LÍNEA</a:t>
            </a:r>
            <a:endParaRPr lang="en-US" sz="1700" dirty="0"/>
          </a:p>
        </p:txBody>
      </p:sp>
      <p:sp>
        <p:nvSpPr>
          <p:cNvPr id="23" name="Text 21"/>
          <p:cNvSpPr txBox="1"/>
          <p:nvPr/>
        </p:nvSpPr>
        <p:spPr>
          <a:xfrm>
            <a:off x="731520" y="7379208"/>
            <a:ext cx="6309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D7C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affordablemedicalaccess.com</a:t>
            </a:r>
            <a:endParaRPr lang="en-US" sz="2800" dirty="0"/>
          </a:p>
        </p:txBody>
      </p:sp>
      <p:sp>
        <p:nvSpPr>
          <p:cNvPr id="24" name="Text 22"/>
          <p:cNvSpPr txBox="1"/>
          <p:nvPr/>
        </p:nvSpPr>
        <p:spPr>
          <a:xfrm>
            <a:off x="457200" y="8421624"/>
            <a:ext cx="6858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A20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¿Preguntas? 855-529-7273</a:t>
            </a:r>
            <a:endParaRPr lang="en-US" sz="1700" dirty="0"/>
          </a:p>
        </p:txBody>
      </p:sp>
      <p:sp>
        <p:nvSpPr>
          <p:cNvPr id="25" name="Shape 23"/>
          <p:cNvSpPr/>
          <p:nvPr/>
        </p:nvSpPr>
        <p:spPr>
          <a:xfrm>
            <a:off x="1097280" y="8878824"/>
            <a:ext cx="5577840" cy="27432"/>
          </a:xfrm>
          <a:prstGeom prst="rect">
            <a:avLst/>
          </a:prstGeom>
          <a:solidFill>
            <a:srgbClr val="D6D2CA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685800" y="9025128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6C78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Esto no es un seguro médico. Cubre al médico, no al hospital — ni cirugías, ni imágenes, ni referencias a especialistas. No reemplaza Medicare, Medicaid ni un plan privado. En una emergencia, llame al 911. En crisis, llame o escriba al 988.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2026-09-13T11:10:00Z</dcterms:created>
  <dcterms:modified xsi:type="dcterms:W3CDTF">2026-09-13T11:10:00Z</dcterms:modified>
</cp:coreProperties>
</file>